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64" r:id="rId2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0000"/>
    <a:srgbClr val="FFC000"/>
    <a:srgbClr val="3E0000"/>
    <a:srgbClr val="B00E17"/>
    <a:srgbClr val="905A36"/>
    <a:srgbClr val="905B37"/>
    <a:srgbClr val="B5AC3A"/>
    <a:srgbClr val="CC3300"/>
    <a:srgbClr val="460000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728" y="-618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5029"/>
          </a:xfrm>
          <a:prstGeom prst="rect">
            <a:avLst/>
          </a:prstGeom>
        </p:spPr>
        <p:txBody>
          <a:bodyPr vert="horz" lIns="90782" tIns="45390" rIns="90782" bIns="4539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5029"/>
          </a:xfrm>
          <a:prstGeom prst="rect">
            <a:avLst/>
          </a:prstGeom>
        </p:spPr>
        <p:txBody>
          <a:bodyPr vert="horz" lIns="90782" tIns="45390" rIns="90782" bIns="45390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2" tIns="45390" rIns="90782" bIns="4539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82" tIns="45390" rIns="90782" bIns="4539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8"/>
            <a:ext cx="2918830" cy="495028"/>
          </a:xfrm>
          <a:prstGeom prst="rect">
            <a:avLst/>
          </a:prstGeom>
        </p:spPr>
        <p:txBody>
          <a:bodyPr vert="horz" lIns="90782" tIns="45390" rIns="90782" bIns="4539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8"/>
            <a:ext cx="2918830" cy="495028"/>
          </a:xfrm>
          <a:prstGeom prst="rect">
            <a:avLst/>
          </a:prstGeom>
        </p:spPr>
        <p:txBody>
          <a:bodyPr vert="horz" lIns="90782" tIns="45390" rIns="90782" bIns="45390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 userDrawn="1"/>
        </p:nvSpPr>
        <p:spPr>
          <a:xfrm>
            <a:off x="0" y="0"/>
            <a:ext cx="7775575" cy="10907713"/>
          </a:xfrm>
          <a:prstGeom prst="rect">
            <a:avLst/>
          </a:prstGeom>
          <a:pattFill prst="narVert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95" y="2547256"/>
            <a:ext cx="7166985" cy="718457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"/>
            <a:ext cx="7832335" cy="2351314"/>
          </a:xfrm>
          <a:prstGeom prst="rect">
            <a:avLst/>
          </a:prstGeom>
        </p:spPr>
      </p:pic>
      <p:sp>
        <p:nvSpPr>
          <p:cNvPr id="376" name="正方形/長方形 375"/>
          <p:cNvSpPr/>
          <p:nvPr/>
        </p:nvSpPr>
        <p:spPr>
          <a:xfrm>
            <a:off x="0" y="9721545"/>
            <a:ext cx="7775575" cy="117165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348586" y="2744595"/>
            <a:ext cx="282869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6600" b="1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4</a:t>
            </a:r>
            <a:r>
              <a:rPr lang="ja-JP" altLang="en-US" sz="3200" b="1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月</a:t>
            </a:r>
            <a:r>
              <a:rPr lang="en-US" altLang="ja-JP" sz="6600" b="1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10</a:t>
            </a:r>
            <a:r>
              <a:rPr lang="ja-JP" altLang="en-US" sz="3200" b="1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日</a:t>
            </a:r>
            <a:endParaRPr lang="ja-JP" altLang="en-US" sz="5400" b="1" dirty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90643" y="1066842"/>
            <a:ext cx="7284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600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繊維基礎入門講座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4178571" y="2623590"/>
            <a:ext cx="3142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800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10</a:t>
            </a:r>
            <a:r>
              <a:rPr lang="ja-JP" altLang="en-US" sz="4800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:00</a:t>
            </a:r>
            <a:r>
              <a:rPr lang="en-US" altLang="ja-JP" sz="3600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-</a:t>
            </a:r>
            <a:r>
              <a:rPr lang="en-US" altLang="ja-JP" sz="4800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17</a:t>
            </a:r>
            <a:r>
              <a:rPr lang="ja-JP" altLang="en-US" sz="4800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:00</a:t>
            </a:r>
            <a:endParaRPr lang="en-US" altLang="ja-JP" sz="4800" dirty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  <a:p>
            <a:pPr algn="ctr"/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（集合時間</a:t>
            </a:r>
            <a:r>
              <a:rPr lang="en-US" altLang="ja-JP" sz="2400" b="1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9:45</a:t>
            </a:r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）　</a:t>
            </a: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D641D574-4CA2-423B-66DB-26607051F975}"/>
              </a:ext>
            </a:extLst>
          </p:cNvPr>
          <p:cNvGrpSpPr/>
          <p:nvPr/>
        </p:nvGrpSpPr>
        <p:grpSpPr>
          <a:xfrm>
            <a:off x="1382151" y="5081927"/>
            <a:ext cx="5541094" cy="410370"/>
            <a:chOff x="1367637" y="5247878"/>
            <a:chExt cx="5541094" cy="410370"/>
          </a:xfrm>
        </p:grpSpPr>
        <p:sp>
          <p:nvSpPr>
            <p:cNvPr id="363" name="正方形/長方形 362"/>
            <p:cNvSpPr/>
            <p:nvPr/>
          </p:nvSpPr>
          <p:spPr>
            <a:xfrm>
              <a:off x="1367637" y="5247878"/>
              <a:ext cx="5541094" cy="41037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1428465" y="5272961"/>
              <a:ext cx="254096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800" dirty="0">
                  <a:solidFill>
                    <a:schemeClr val="bg1"/>
                  </a:solidFill>
                </a:rPr>
                <a:t>研修内容</a:t>
              </a:r>
            </a:p>
          </p:txBody>
        </p:sp>
      </p:grpSp>
      <p:sp>
        <p:nvSpPr>
          <p:cNvPr id="365" name="正方形/長方形 364"/>
          <p:cNvSpPr/>
          <p:nvPr/>
        </p:nvSpPr>
        <p:spPr>
          <a:xfrm>
            <a:off x="1302321" y="2581293"/>
            <a:ext cx="16803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２０２４年</a:t>
            </a:r>
          </a:p>
        </p:txBody>
      </p:sp>
      <p:sp>
        <p:nvSpPr>
          <p:cNvPr id="372" name="角丸四角形 371"/>
          <p:cNvSpPr/>
          <p:nvPr/>
        </p:nvSpPr>
        <p:spPr>
          <a:xfrm>
            <a:off x="3582988" y="3171576"/>
            <a:ext cx="609600" cy="52956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1" name="正方形/長方形 370"/>
          <p:cNvSpPr/>
          <p:nvPr/>
        </p:nvSpPr>
        <p:spPr>
          <a:xfrm>
            <a:off x="3425930" y="3100776"/>
            <a:ext cx="923715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+mj-ea"/>
                <a:ea typeface="+mj-ea"/>
              </a:rPr>
              <a:t>水</a:t>
            </a:r>
          </a:p>
        </p:txBody>
      </p:sp>
      <p:grpSp>
        <p:nvGrpSpPr>
          <p:cNvPr id="226" name="図形グループ 225"/>
          <p:cNvGrpSpPr/>
          <p:nvPr/>
        </p:nvGrpSpPr>
        <p:grpSpPr>
          <a:xfrm>
            <a:off x="138358" y="10012324"/>
            <a:ext cx="1861206" cy="681695"/>
            <a:chOff x="331228" y="9881695"/>
            <a:chExt cx="1861206" cy="681695"/>
          </a:xfrm>
        </p:grpSpPr>
        <p:sp>
          <p:nvSpPr>
            <p:cNvPr id="9" name="正方形/長方形 8"/>
            <p:cNvSpPr/>
            <p:nvPr/>
          </p:nvSpPr>
          <p:spPr>
            <a:xfrm>
              <a:off x="331228" y="9881695"/>
              <a:ext cx="186120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800" b="1" dirty="0">
                  <a:solidFill>
                    <a:schemeClr val="bg1"/>
                  </a:solidFill>
                </a:rPr>
                <a:t>お申込み</a:t>
              </a:r>
              <a:endParaRPr lang="en-US" altLang="ja-JP" sz="1800" b="1" dirty="0">
                <a:solidFill>
                  <a:schemeClr val="bg1"/>
                </a:solidFill>
              </a:endParaRPr>
            </a:p>
            <a:p>
              <a:pPr algn="ctr"/>
              <a:r>
                <a:rPr lang="ja-JP" altLang="en-US" sz="1800" b="1" dirty="0">
                  <a:solidFill>
                    <a:schemeClr val="bg1"/>
                  </a:solidFill>
                </a:rPr>
                <a:t>お問い合わせ </a:t>
              </a:r>
              <a:r>
                <a:rPr lang="en-US" altLang="ja-JP" sz="1800" b="1" dirty="0">
                  <a:solidFill>
                    <a:schemeClr val="bg1"/>
                  </a:solidFill>
                </a:rPr>
                <a:t> </a:t>
              </a:r>
              <a:endParaRPr lang="ja-JP" altLang="en-US" sz="1800" b="1" dirty="0">
                <a:solidFill>
                  <a:schemeClr val="bg1"/>
                </a:solidFill>
              </a:endParaRPr>
            </a:p>
          </p:txBody>
        </p:sp>
        <p:cxnSp>
          <p:nvCxnSpPr>
            <p:cNvPr id="32" name="直線コネクタ 31"/>
            <p:cNvCxnSpPr/>
            <p:nvPr/>
          </p:nvCxnSpPr>
          <p:spPr>
            <a:xfrm>
              <a:off x="393125" y="9881695"/>
              <a:ext cx="171901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直線コネクタ 220"/>
            <p:cNvCxnSpPr/>
            <p:nvPr/>
          </p:nvCxnSpPr>
          <p:spPr>
            <a:xfrm>
              <a:off x="378004" y="10552437"/>
              <a:ext cx="1734134" cy="1095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正方形/長方形 50"/>
          <p:cNvSpPr/>
          <p:nvPr/>
        </p:nvSpPr>
        <p:spPr>
          <a:xfrm>
            <a:off x="2249714" y="10199827"/>
            <a:ext cx="5525861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TEL: 0</a:t>
            </a:r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76</a:t>
            </a: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268-8115</a:t>
            </a: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FAX:</a:t>
            </a: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076-268-8455</a:t>
            </a:r>
          </a:p>
          <a:p>
            <a:r>
              <a:rPr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https://www.ita.or.jp</a:t>
            </a:r>
          </a:p>
        </p:txBody>
      </p:sp>
      <p:sp>
        <p:nvSpPr>
          <p:cNvPr id="52" name="テキスト ボックス 18"/>
          <p:cNvSpPr txBox="1"/>
          <p:nvPr/>
        </p:nvSpPr>
        <p:spPr>
          <a:xfrm>
            <a:off x="2501011" y="9885838"/>
            <a:ext cx="36728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株式会社繊維リソースいしかわ　日野</a:t>
            </a:r>
            <a:endParaRPr lang="en-US" altLang="ja-JP" sz="16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テキスト ボックス 31"/>
          <p:cNvSpPr txBox="1"/>
          <p:nvPr/>
        </p:nvSpPr>
        <p:spPr>
          <a:xfrm>
            <a:off x="1455708" y="3862081"/>
            <a:ext cx="5343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8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石川県地場産業振興センター 本館</a:t>
            </a:r>
            <a:r>
              <a:rPr lang="en-US" altLang="ja-JP" sz="18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8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階 第</a:t>
            </a:r>
            <a:r>
              <a:rPr lang="en-US" altLang="ja-JP" sz="18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8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研修室</a:t>
            </a:r>
            <a:r>
              <a:rPr lang="en-US" altLang="ja-JP" sz="18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lang="ja-JP" altLang="en-US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5" name="テキスト ボックス 29"/>
          <p:cNvSpPr txBox="1"/>
          <p:nvPr/>
        </p:nvSpPr>
        <p:spPr>
          <a:xfrm>
            <a:off x="1372063" y="6214137"/>
            <a:ext cx="322896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❶　糸について</a:t>
            </a:r>
            <a:endParaRPr lang="en-US" altLang="ja-JP" sz="20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❷　製織・製編について</a:t>
            </a:r>
            <a:endParaRPr lang="en-US" altLang="ja-JP" sz="20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❸　染色加工について</a:t>
            </a:r>
            <a:endParaRPr lang="en-US" altLang="ja-JP" sz="20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❹　繊維製品の品質評価</a:t>
            </a:r>
            <a:endParaRPr lang="en-US" altLang="ja-JP" sz="20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❺　工業試験場内見学</a:t>
            </a:r>
            <a:endParaRPr lang="ja-JP" altLang="en-US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C3984C7E-D045-FEE6-13B6-FD570B966E16}"/>
              </a:ext>
            </a:extLst>
          </p:cNvPr>
          <p:cNvGrpSpPr/>
          <p:nvPr/>
        </p:nvGrpSpPr>
        <p:grpSpPr>
          <a:xfrm>
            <a:off x="1411179" y="7932749"/>
            <a:ext cx="5541094" cy="410370"/>
            <a:chOff x="1324093" y="7279606"/>
            <a:chExt cx="5541094" cy="410370"/>
          </a:xfrm>
        </p:grpSpPr>
        <p:sp>
          <p:nvSpPr>
            <p:cNvPr id="59" name="正方形/長方形 58"/>
            <p:cNvSpPr/>
            <p:nvPr/>
          </p:nvSpPr>
          <p:spPr>
            <a:xfrm>
              <a:off x="1324093" y="7279606"/>
              <a:ext cx="5541094" cy="41037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0" name="正方形/長方形 59"/>
            <p:cNvSpPr/>
            <p:nvPr/>
          </p:nvSpPr>
          <p:spPr>
            <a:xfrm>
              <a:off x="1428465" y="7313905"/>
              <a:ext cx="254096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800" dirty="0">
                  <a:solidFill>
                    <a:schemeClr val="bg1"/>
                  </a:solidFill>
                </a:rPr>
                <a:t>講師陣</a:t>
              </a:r>
            </a:p>
          </p:txBody>
        </p:sp>
      </p:grp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1DC9E0D-8404-0B03-0DDA-2634774B7C06}"/>
              </a:ext>
            </a:extLst>
          </p:cNvPr>
          <p:cNvSpPr/>
          <p:nvPr/>
        </p:nvSpPr>
        <p:spPr>
          <a:xfrm>
            <a:off x="1033482" y="298197"/>
            <a:ext cx="57086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600" dirty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2024</a:t>
            </a:r>
            <a:r>
              <a:rPr lang="ja-JP" altLang="en-US" sz="3600" dirty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年度若手社員セミナー</a:t>
            </a:r>
          </a:p>
        </p:txBody>
      </p:sp>
      <p:sp>
        <p:nvSpPr>
          <p:cNvPr id="17" name="テキスト ボックス 29">
            <a:extLst>
              <a:ext uri="{FF2B5EF4-FFF2-40B4-BE49-F238E27FC236}">
                <a16:creationId xmlns:a16="http://schemas.microsoft.com/office/drawing/2014/main" id="{0C960D04-08D3-E20B-702F-13B61946EEF9}"/>
              </a:ext>
            </a:extLst>
          </p:cNvPr>
          <p:cNvSpPr txBox="1"/>
          <p:nvPr/>
        </p:nvSpPr>
        <p:spPr>
          <a:xfrm>
            <a:off x="1550989" y="5582765"/>
            <a:ext cx="5357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糸から繊維製品になるまでの工程を試験場専門の職員から学び、紡糸機や織機などの繊維機械を見学致します。</a:t>
            </a:r>
            <a:endParaRPr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29">
            <a:extLst>
              <a:ext uri="{FF2B5EF4-FFF2-40B4-BE49-F238E27FC236}">
                <a16:creationId xmlns:a16="http://schemas.microsoft.com/office/drawing/2014/main" id="{8FDC64FE-550F-808E-6CF6-3BDDF3D77003}"/>
              </a:ext>
            </a:extLst>
          </p:cNvPr>
          <p:cNvSpPr txBox="1"/>
          <p:nvPr/>
        </p:nvSpPr>
        <p:spPr>
          <a:xfrm>
            <a:off x="1485674" y="8449336"/>
            <a:ext cx="39426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工業試験場繊維生活部職員</a:t>
            </a:r>
            <a:endParaRPr lang="en-US" altLang="ja-JP" sz="20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9CDD0E60-C3BE-C3F1-A92E-0664125FD21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14"/>
          <a:stretch/>
        </p:blipFill>
        <p:spPr>
          <a:xfrm>
            <a:off x="4601028" y="6226629"/>
            <a:ext cx="2206172" cy="1444262"/>
          </a:xfrm>
          <a:prstGeom prst="rect">
            <a:avLst/>
          </a:prstGeom>
        </p:spPr>
      </p:pic>
      <p:sp>
        <p:nvSpPr>
          <p:cNvPr id="20" name="テキスト ボックス 29">
            <a:extLst>
              <a:ext uri="{FF2B5EF4-FFF2-40B4-BE49-F238E27FC236}">
                <a16:creationId xmlns:a16="http://schemas.microsoft.com/office/drawing/2014/main" id="{A1EF216B-B340-EA79-14A4-6B73C627596D}"/>
              </a:ext>
            </a:extLst>
          </p:cNvPr>
          <p:cNvSpPr txBox="1"/>
          <p:nvPr/>
        </p:nvSpPr>
        <p:spPr>
          <a:xfrm>
            <a:off x="1565501" y="8848479"/>
            <a:ext cx="5299755" cy="52322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＊能登半島地震の影響により、講師及び内容を変更する場合がございます。予めご了承願います。</a:t>
            </a:r>
            <a:endParaRPr lang="en-US" altLang="ja-JP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1">
            <a:extLst>
              <a:ext uri="{FF2B5EF4-FFF2-40B4-BE49-F238E27FC236}">
                <a16:creationId xmlns:a16="http://schemas.microsoft.com/office/drawing/2014/main" id="{6BC3BA06-3EEB-39E5-D02E-E7550B011F16}"/>
              </a:ext>
            </a:extLst>
          </p:cNvPr>
          <p:cNvSpPr txBox="1"/>
          <p:nvPr/>
        </p:nvSpPr>
        <p:spPr>
          <a:xfrm>
            <a:off x="1478543" y="4210425"/>
            <a:ext cx="56589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　員：</a:t>
            </a:r>
            <a:r>
              <a:rPr lang="en-US" altLang="ja-JP" sz="18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10,000</a:t>
            </a:r>
            <a:r>
              <a:rPr lang="ja-JP" altLang="en-US" sz="18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円（税込）テキスト代、昼食代含む</a:t>
            </a:r>
            <a:endParaRPr lang="en-US" altLang="ja-JP" sz="1800" b="1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非会員：</a:t>
            </a:r>
            <a:r>
              <a:rPr lang="en-US" altLang="ja-JP" sz="18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12,000</a:t>
            </a:r>
            <a:r>
              <a:rPr lang="ja-JP" altLang="en-US" sz="18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円（税込）　　　　　</a:t>
            </a:r>
            <a:r>
              <a:rPr lang="en-US" altLang="ja-JP" sz="18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〃</a:t>
            </a:r>
          </a:p>
          <a:p>
            <a:r>
              <a:rPr lang="ja-JP" altLang="en-US" sz="18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定　員：２００名程度</a:t>
            </a:r>
            <a:endParaRPr lang="en-US" altLang="ja-JP" sz="1800" b="1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6845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青緑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1.pptx" id="{D8CEF92E-E621-4889-A2C4-D44EA4896D94}" vid="{7BA0B976-7AA0-4750-86DE-53A6EBAC7E7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168</Words>
  <Application>Microsoft Office PowerPoint</Application>
  <PresentationFormat>ユーザー設定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2014-07-29T05:44:25Z</dcterms:created>
  <dcterms:modified xsi:type="dcterms:W3CDTF">2024-02-01T07:22:41Z</dcterms:modified>
</cp:coreProperties>
</file>