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"/>
  </p:notesMasterIdLst>
  <p:sldIdLst>
    <p:sldId id="261" r:id="rId2"/>
  </p:sldIdLst>
  <p:sldSz cx="7775575" cy="10907713"/>
  <p:notesSz cx="6735763" cy="986631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8" userDrawn="1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2B6"/>
    <a:srgbClr val="E020C5"/>
    <a:srgbClr val="0089D1"/>
    <a:srgbClr val="FF3B77"/>
    <a:srgbClr val="141414"/>
    <a:srgbClr val="AA8755"/>
    <a:srgbClr val="DDBB3D"/>
    <a:srgbClr val="050A1F"/>
    <a:srgbClr val="FFD847"/>
    <a:srgbClr val="F2C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999" autoAdjust="0"/>
    <p:restoredTop sz="86395"/>
  </p:normalViewPr>
  <p:slideViewPr>
    <p:cSldViewPr snapToGrid="0">
      <p:cViewPr varScale="1">
        <p:scale>
          <a:sx n="43" d="100"/>
          <a:sy n="43" d="100"/>
        </p:scale>
        <p:origin x="858" y="48"/>
      </p:cViewPr>
      <p:guideLst>
        <p:guide orient="horz" pos="3458"/>
        <p:guide pos="24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29"/>
          </a:xfrm>
          <a:prstGeom prst="rect">
            <a:avLst/>
          </a:prstGeom>
        </p:spPr>
        <p:txBody>
          <a:bodyPr vert="horz" lIns="90782" tIns="45390" rIns="90782" bIns="4539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5029"/>
          </a:xfrm>
          <a:prstGeom prst="rect">
            <a:avLst/>
          </a:prstGeom>
        </p:spPr>
        <p:txBody>
          <a:bodyPr vert="horz" lIns="90782" tIns="45390" rIns="90782" bIns="45390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pPr/>
              <a:t>2024/2/1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1225" y="1231900"/>
            <a:ext cx="237331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82" tIns="45390" rIns="90782" bIns="4539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782" tIns="45390" rIns="90782" bIns="4539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288"/>
            <a:ext cx="2918830" cy="495028"/>
          </a:xfrm>
          <a:prstGeom prst="rect">
            <a:avLst/>
          </a:prstGeom>
        </p:spPr>
        <p:txBody>
          <a:bodyPr vert="horz" lIns="90782" tIns="45390" rIns="90782" bIns="4539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371288"/>
            <a:ext cx="2918830" cy="495028"/>
          </a:xfrm>
          <a:prstGeom prst="rect">
            <a:avLst/>
          </a:prstGeom>
        </p:spPr>
        <p:txBody>
          <a:bodyPr vert="horz" lIns="90782" tIns="45390" rIns="90782" bIns="45390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8AEB59B4-B5BB-A2FE-7538-999CD6D558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1" t="23154"/>
          <a:stretch/>
        </p:blipFill>
        <p:spPr>
          <a:xfrm>
            <a:off x="5287470" y="3686628"/>
            <a:ext cx="2329031" cy="148045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0" y="0"/>
            <a:ext cx="7775575" cy="20900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8AE315D-E9DC-A609-C5B9-1DD9BDD4D07C}"/>
              </a:ext>
            </a:extLst>
          </p:cNvPr>
          <p:cNvGrpSpPr/>
          <p:nvPr/>
        </p:nvGrpSpPr>
        <p:grpSpPr>
          <a:xfrm>
            <a:off x="0" y="1915886"/>
            <a:ext cx="7775575" cy="1367414"/>
            <a:chOff x="0" y="2313047"/>
            <a:chExt cx="7775575" cy="1498043"/>
          </a:xfrm>
          <a:solidFill>
            <a:srgbClr val="01B2B6"/>
          </a:solidFill>
        </p:grpSpPr>
        <p:sp>
          <p:nvSpPr>
            <p:cNvPr id="23" name="正方形/長方形 22"/>
            <p:cNvSpPr/>
            <p:nvPr/>
          </p:nvSpPr>
          <p:spPr>
            <a:xfrm>
              <a:off x="0" y="2313047"/>
              <a:ext cx="7775575" cy="1498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0" y="2932881"/>
              <a:ext cx="7775575" cy="76944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4400" b="1" dirty="0">
                  <a:ln>
                    <a:solidFill>
                      <a:schemeClr val="bg1"/>
                    </a:solidFill>
                  </a:ln>
                  <a:solidFill>
                    <a:srgbClr val="FFC000"/>
                  </a:solidFill>
                </a:rPr>
                <a:t>若手社員向けマナー研修</a:t>
              </a:r>
            </a:p>
          </p:txBody>
        </p:sp>
        <p:sp>
          <p:nvSpPr>
            <p:cNvPr id="7" name="角丸四角形 6"/>
            <p:cNvSpPr/>
            <p:nvPr/>
          </p:nvSpPr>
          <p:spPr>
            <a:xfrm>
              <a:off x="2031465" y="2394636"/>
              <a:ext cx="3986438" cy="57937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3200" b="1" i="1" dirty="0">
                  <a:ln>
                    <a:solidFill>
                      <a:schemeClr val="bg1"/>
                    </a:solidFill>
                  </a:ln>
                  <a:solidFill>
                    <a:srgbClr val="FFC000"/>
                  </a:solidFill>
                </a:rPr>
                <a:t>Study and training</a:t>
              </a:r>
              <a:endParaRPr lang="ja-JP" altLang="en-US" sz="3200" b="1" i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</a:endParaRPr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1731428" y="4287554"/>
            <a:ext cx="3685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19050">
                  <a:noFill/>
                </a:ln>
                <a:solidFill>
                  <a:srgbClr val="FFC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石川県地場産業振興センター</a:t>
            </a:r>
            <a:endParaRPr lang="en-US" altLang="ja-JP" sz="2000" b="1" dirty="0">
              <a:ln w="19050">
                <a:noFill/>
              </a:ln>
              <a:solidFill>
                <a:srgbClr val="FFC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000" b="1" dirty="0">
                <a:ln w="19050">
                  <a:noFill/>
                </a:ln>
                <a:solidFill>
                  <a:srgbClr val="FFC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本館１階第７研修室</a:t>
            </a:r>
            <a:endParaRPr kumimoji="1" lang="ja-JP" altLang="en-US" sz="2000" b="1" dirty="0">
              <a:ln w="19050">
                <a:noFill/>
              </a:ln>
              <a:solidFill>
                <a:srgbClr val="FFC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13679" y="9768113"/>
            <a:ext cx="7775575" cy="1139599"/>
          </a:xfrm>
          <a:prstGeom prst="rect">
            <a:avLst/>
          </a:prstGeom>
          <a:solidFill>
            <a:srgbClr val="008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89D1"/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809D9F0-32F2-4459-ACE9-59937A4CA741}"/>
              </a:ext>
            </a:extLst>
          </p:cNvPr>
          <p:cNvGrpSpPr/>
          <p:nvPr/>
        </p:nvGrpSpPr>
        <p:grpSpPr>
          <a:xfrm>
            <a:off x="1649121" y="3158739"/>
            <a:ext cx="3693640" cy="1257156"/>
            <a:chOff x="1889220" y="4058594"/>
            <a:chExt cx="3693640" cy="1257156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1889220" y="4300087"/>
              <a:ext cx="369364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>
                  <a:ln w="15875">
                    <a:noFill/>
                  </a:ln>
                  <a:solidFill>
                    <a:srgbClr val="FFC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202</a:t>
              </a:r>
              <a:r>
                <a:rPr kumimoji="1" lang="ja-JP" altLang="en-US" sz="2000" b="1" dirty="0">
                  <a:ln w="15875">
                    <a:noFill/>
                  </a:ln>
                  <a:solidFill>
                    <a:srgbClr val="FFC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４年</a:t>
              </a:r>
              <a:r>
                <a:rPr lang="ja-JP" altLang="en-US" sz="2000" b="1" dirty="0">
                  <a:ln w="15875">
                    <a:noFill/>
                  </a:ln>
                  <a:solidFill>
                    <a:srgbClr val="FFC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    </a:t>
              </a:r>
              <a:r>
                <a:rPr kumimoji="1" lang="ja-JP" altLang="en-US" sz="2000" b="1" dirty="0">
                  <a:ln w="15875">
                    <a:noFill/>
                  </a:ln>
                  <a:solidFill>
                    <a:srgbClr val="FFC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月</a:t>
              </a:r>
              <a:r>
                <a:rPr lang="ja-JP" altLang="en-US" sz="2000" b="1" dirty="0">
                  <a:ln w="15875">
                    <a:noFill/>
                  </a:ln>
                  <a:solidFill>
                    <a:srgbClr val="FFC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　</a:t>
              </a:r>
              <a:r>
                <a:rPr kumimoji="1" lang="ja-JP" altLang="en-US" sz="2000" b="1" dirty="0">
                  <a:ln w="15875">
                    <a:noFill/>
                  </a:ln>
                  <a:solidFill>
                    <a:srgbClr val="FFC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日</a:t>
              </a:r>
              <a:r>
                <a:rPr lang="ja-JP" altLang="en-US" sz="2000" b="1" dirty="0">
                  <a:ln w="15875">
                    <a:noFill/>
                  </a:ln>
                  <a:solidFill>
                    <a:srgbClr val="FFC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（火）</a:t>
              </a:r>
              <a:r>
                <a:rPr lang="en-US" altLang="ja-JP" sz="2000" b="1" dirty="0">
                  <a:ln w="15875">
                    <a:noFill/>
                  </a:ln>
                  <a:solidFill>
                    <a:srgbClr val="FFC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 </a:t>
              </a:r>
            </a:p>
            <a:p>
              <a:r>
                <a:rPr lang="en-US" altLang="ja-JP" sz="2000" b="1" dirty="0">
                  <a:ln w="15875">
                    <a:noFill/>
                  </a:ln>
                  <a:solidFill>
                    <a:srgbClr val="FFC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10</a:t>
              </a:r>
              <a:r>
                <a:rPr lang="ja-JP" altLang="en-US" sz="2000" b="1" dirty="0">
                  <a:ln w="15875">
                    <a:noFill/>
                  </a:ln>
                  <a:solidFill>
                    <a:srgbClr val="FFC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時～</a:t>
              </a:r>
              <a:r>
                <a:rPr lang="en-US" altLang="ja-JP" sz="2000" b="1" dirty="0">
                  <a:ln w="15875">
                    <a:noFill/>
                  </a:ln>
                  <a:solidFill>
                    <a:srgbClr val="FFC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 17</a:t>
              </a:r>
              <a:r>
                <a:rPr lang="ja-JP" altLang="en-US" sz="2000" b="1" dirty="0">
                  <a:ln w="15875">
                    <a:noFill/>
                  </a:ln>
                  <a:solidFill>
                    <a:srgbClr val="FFC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時</a:t>
              </a:r>
              <a:endParaRPr lang="en-US" altLang="ja-JP" sz="2000" b="1" dirty="0">
                <a:ln w="15875">
                  <a:noFill/>
                </a:ln>
                <a:solidFill>
                  <a:srgbClr val="FFC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r>
                <a:rPr kumimoji="1" lang="ja-JP" altLang="en-US" sz="2000" b="1" dirty="0">
                  <a:ln w="15875">
                    <a:noFill/>
                  </a:ln>
                  <a:solidFill>
                    <a:srgbClr val="FFC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（集合時間９時４５分</a:t>
              </a:r>
              <a:r>
                <a:rPr kumimoji="1" lang="ja-JP" altLang="en-US" sz="1800" b="1" dirty="0">
                  <a:ln w="15875">
                    <a:noFill/>
                  </a:ln>
                  <a:solidFill>
                    <a:srgbClr val="FFC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）</a:t>
              </a: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3115136" y="4058594"/>
              <a:ext cx="504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0" b="1" dirty="0">
                  <a:ln w="19050">
                    <a:noFill/>
                  </a:ln>
                  <a:solidFill>
                    <a:srgbClr val="FFC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4</a:t>
              </a:r>
              <a:endParaRPr kumimoji="1" lang="ja-JP" altLang="en-US" sz="4000" b="1" dirty="0">
                <a:ln w="19050">
                  <a:noFill/>
                </a:ln>
                <a:solidFill>
                  <a:srgbClr val="FFC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3889923" y="4082230"/>
              <a:ext cx="504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0" b="1" dirty="0">
                  <a:ln w="19050">
                    <a:noFill/>
                  </a:ln>
                  <a:solidFill>
                    <a:srgbClr val="FFC00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9</a:t>
              </a:r>
              <a:endParaRPr kumimoji="1" lang="ja-JP" altLang="en-US" sz="4000" b="1" dirty="0">
                <a:ln w="19050">
                  <a:noFill/>
                </a:ln>
                <a:solidFill>
                  <a:srgbClr val="FFC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ED86368-7E46-4AE1-BCEF-FDC6E5149445}"/>
              </a:ext>
            </a:extLst>
          </p:cNvPr>
          <p:cNvSpPr txBox="1"/>
          <p:nvPr/>
        </p:nvSpPr>
        <p:spPr>
          <a:xfrm>
            <a:off x="1687886" y="4987865"/>
            <a:ext cx="2199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2000" b="1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００名程度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EBEE6D2-2880-4E49-A8D1-8631B1DE3F60}"/>
              </a:ext>
            </a:extLst>
          </p:cNvPr>
          <p:cNvGrpSpPr/>
          <p:nvPr/>
        </p:nvGrpSpPr>
        <p:grpSpPr>
          <a:xfrm>
            <a:off x="325999" y="3439887"/>
            <a:ext cx="1143193" cy="2583542"/>
            <a:chOff x="632730" y="4511328"/>
            <a:chExt cx="1143193" cy="1902781"/>
          </a:xfrm>
        </p:grpSpPr>
        <p:sp>
          <p:nvSpPr>
            <p:cNvPr id="24" name="角丸四角形 23"/>
            <p:cNvSpPr/>
            <p:nvPr/>
          </p:nvSpPr>
          <p:spPr>
            <a:xfrm>
              <a:off x="659147" y="4511328"/>
              <a:ext cx="1116776" cy="282843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800" b="1" dirty="0"/>
                <a:t>日　時</a:t>
              </a:r>
            </a:p>
          </p:txBody>
        </p:sp>
        <p:sp>
          <p:nvSpPr>
            <p:cNvPr id="25" name="角丸四角形 24"/>
            <p:cNvSpPr/>
            <p:nvPr/>
          </p:nvSpPr>
          <p:spPr>
            <a:xfrm>
              <a:off x="644634" y="5041080"/>
              <a:ext cx="1116776" cy="27152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800" b="1" dirty="0"/>
                <a:t>会　場</a:t>
              </a:r>
            </a:p>
          </p:txBody>
        </p:sp>
        <p:sp>
          <p:nvSpPr>
            <p:cNvPr id="26" name="角丸四角形 25"/>
            <p:cNvSpPr/>
            <p:nvPr/>
          </p:nvSpPr>
          <p:spPr>
            <a:xfrm>
              <a:off x="632730" y="5549209"/>
              <a:ext cx="1116776" cy="293191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800" b="1" dirty="0"/>
                <a:t>定　員</a:t>
              </a:r>
            </a:p>
          </p:txBody>
        </p:sp>
        <p:sp>
          <p:nvSpPr>
            <p:cNvPr id="21" name="角丸四角形 25">
              <a:extLst>
                <a:ext uri="{FF2B5EF4-FFF2-40B4-BE49-F238E27FC236}">
                  <a16:creationId xmlns:a16="http://schemas.microsoft.com/office/drawing/2014/main" id="{C8E4B740-82E0-4F91-8579-F15F981D1576}"/>
                </a:ext>
              </a:extLst>
            </p:cNvPr>
            <p:cNvSpPr/>
            <p:nvPr/>
          </p:nvSpPr>
          <p:spPr>
            <a:xfrm>
              <a:off x="632730" y="6105368"/>
              <a:ext cx="1116776" cy="308741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800" b="1" dirty="0"/>
                <a:t>受講料</a:t>
              </a:r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795139F-042F-40B8-A965-66BCAAE23338}"/>
              </a:ext>
            </a:extLst>
          </p:cNvPr>
          <p:cNvSpPr txBox="1"/>
          <p:nvPr/>
        </p:nvSpPr>
        <p:spPr>
          <a:xfrm>
            <a:off x="1700887" y="5489575"/>
            <a:ext cx="5573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会　員：８，０００円（税込）</a:t>
            </a:r>
            <a:r>
              <a:rPr lang="ja-JP" altLang="en-US" sz="1400" b="1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テキスト代、昼食代含</a:t>
            </a:r>
            <a:endParaRPr lang="en-US" altLang="ja-JP" sz="1400" b="1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b="1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非会員：１０，０００円（税込）　　　</a:t>
            </a:r>
            <a:r>
              <a:rPr kumimoji="1" lang="en-US" altLang="ja-JP" sz="2000" b="1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〃</a:t>
            </a:r>
            <a:endParaRPr kumimoji="1" lang="ja-JP" altLang="en-US" sz="2000" b="1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EC4F7D-53BB-4AFB-8356-DBC430D85490}"/>
              </a:ext>
            </a:extLst>
          </p:cNvPr>
          <p:cNvSpPr txBox="1"/>
          <p:nvPr/>
        </p:nvSpPr>
        <p:spPr>
          <a:xfrm>
            <a:off x="603931" y="8100117"/>
            <a:ext cx="6052601" cy="1600438"/>
          </a:xfrm>
          <a:prstGeom prst="rect">
            <a:avLst/>
          </a:prstGeom>
          <a:solidFill>
            <a:srgbClr val="FFFF00">
              <a:alpha val="70000"/>
            </a:srgbClr>
          </a:solidFill>
          <a:ln w="28575">
            <a:solidFill>
              <a:srgbClr val="01B2B6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89D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●講師プロフィール</a:t>
            </a:r>
            <a:endParaRPr lang="en-US" altLang="ja-JP" sz="2000" dirty="0">
              <a:solidFill>
                <a:srgbClr val="0089D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ja-JP" sz="1300" dirty="0">
                <a:solidFill>
                  <a:srgbClr val="0089D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大手証券会社にて窓口営業に約</a:t>
            </a:r>
            <a:r>
              <a:rPr lang="en-US" altLang="ja-JP" sz="1300" dirty="0">
                <a:solidFill>
                  <a:srgbClr val="0089D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7</a:t>
            </a:r>
            <a:r>
              <a:rPr lang="ja-JP" altLang="ja-JP" sz="1300" dirty="0">
                <a:solidFill>
                  <a:srgbClr val="0089D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年従事。その後、婚礼業界にて司会・コンサルタントとしておよそ</a:t>
            </a:r>
            <a:r>
              <a:rPr lang="en-US" altLang="ja-JP" sz="1300" dirty="0">
                <a:solidFill>
                  <a:srgbClr val="0089D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2000</a:t>
            </a:r>
            <a:r>
              <a:rPr lang="ja-JP" altLang="ja-JP" sz="1300" dirty="0">
                <a:solidFill>
                  <a:srgbClr val="0089D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組のカップルに携わる。徹底した顧客第一主義とリスク管理・コスト改善に努め、トップセールスを維持。それらの実績・経験を活かし、接遇やクレーム対応、営業販売強化等の指導にあたる。受講者をひきつけている研修のモットーは「明日からすぐに使える具体的トークと行動変容」リピート率は</a:t>
            </a:r>
            <a:r>
              <a:rPr lang="en-US" altLang="ja-JP" sz="1300" dirty="0">
                <a:solidFill>
                  <a:srgbClr val="0089D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80</a:t>
            </a:r>
            <a:r>
              <a:rPr lang="ja-JP" altLang="ja-JP" sz="1300" dirty="0">
                <a:solidFill>
                  <a:srgbClr val="0089D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％を超える。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790CDD8-575C-4F2D-AB82-D725B3376F14}"/>
              </a:ext>
            </a:extLst>
          </p:cNvPr>
          <p:cNvSpPr txBox="1"/>
          <p:nvPr/>
        </p:nvSpPr>
        <p:spPr>
          <a:xfrm>
            <a:off x="603931" y="6309554"/>
            <a:ext cx="6052601" cy="1692771"/>
          </a:xfrm>
          <a:prstGeom prst="rect">
            <a:avLst/>
          </a:prstGeom>
          <a:solidFill>
            <a:srgbClr val="FFFF00">
              <a:alpha val="70000"/>
            </a:srgbClr>
          </a:solidFill>
          <a:ln w="28575">
            <a:solidFill>
              <a:srgbClr val="01B2B6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89D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●主な研修内容</a:t>
            </a:r>
            <a:endParaRPr lang="en-US" altLang="ja-JP" sz="2000" dirty="0">
              <a:solidFill>
                <a:srgbClr val="0089D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1400" dirty="0">
                <a:solidFill>
                  <a:srgbClr val="0089D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①組織・企業とは≪グループワーク≫</a:t>
            </a:r>
            <a:endParaRPr lang="en-US" altLang="ja-JP" sz="1400" dirty="0">
              <a:solidFill>
                <a:srgbClr val="0089D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1400" dirty="0">
                <a:solidFill>
                  <a:srgbClr val="0089D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②社会人としてのビジネスマナーの基本≪ロールプレイング≫</a:t>
            </a:r>
            <a:endParaRPr lang="en-US" altLang="ja-JP" sz="1400" dirty="0">
              <a:solidFill>
                <a:srgbClr val="0089D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1400" dirty="0">
                <a:solidFill>
                  <a:srgbClr val="0089D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③社会人として求められるビジネスコミュニケーション</a:t>
            </a:r>
            <a:endParaRPr lang="en-US" altLang="ja-JP" sz="1400" dirty="0">
              <a:solidFill>
                <a:srgbClr val="0089D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1400" dirty="0">
                <a:solidFill>
                  <a:srgbClr val="0089D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≪ロースプレイング≫</a:t>
            </a:r>
            <a:endParaRPr lang="en-US" altLang="ja-JP" sz="1400" dirty="0">
              <a:solidFill>
                <a:srgbClr val="0089D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1400" dirty="0">
                <a:solidFill>
                  <a:srgbClr val="0089D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④仕事のすすめ方の基本≪事例研究≫</a:t>
            </a:r>
            <a:endParaRPr lang="en-US" altLang="ja-JP" sz="1400" dirty="0">
              <a:solidFill>
                <a:srgbClr val="0089D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1400" dirty="0">
                <a:solidFill>
                  <a:srgbClr val="0089D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⑤電話対応（内線対応含む）≪ロールプレイング≫</a:t>
            </a:r>
            <a:endParaRPr lang="ja-JP" altLang="ja-JP" sz="1400" dirty="0">
              <a:solidFill>
                <a:srgbClr val="0089D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5627B875-C640-4320-B8EB-18FF217FFEA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7" t="5752" b="15684"/>
          <a:stretch/>
        </p:blipFill>
        <p:spPr bwMode="auto">
          <a:xfrm>
            <a:off x="5869877" y="6267812"/>
            <a:ext cx="1610394" cy="2037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図形グループ 225">
            <a:extLst>
              <a:ext uri="{FF2B5EF4-FFF2-40B4-BE49-F238E27FC236}">
                <a16:creationId xmlns:a16="http://schemas.microsoft.com/office/drawing/2014/main" id="{5799D72F-BDF3-8880-53F7-0780D0A77227}"/>
              </a:ext>
            </a:extLst>
          </p:cNvPr>
          <p:cNvGrpSpPr/>
          <p:nvPr/>
        </p:nvGrpSpPr>
        <p:grpSpPr>
          <a:xfrm>
            <a:off x="138358" y="10012324"/>
            <a:ext cx="1861206" cy="681695"/>
            <a:chOff x="331228" y="9881695"/>
            <a:chExt cx="1861206" cy="681695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A3208067-C6E7-5AA6-4BAF-8A181996BF74}"/>
                </a:ext>
              </a:extLst>
            </p:cNvPr>
            <p:cNvSpPr/>
            <p:nvPr/>
          </p:nvSpPr>
          <p:spPr>
            <a:xfrm>
              <a:off x="331228" y="9881695"/>
              <a:ext cx="186120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800" b="1" dirty="0">
                  <a:solidFill>
                    <a:schemeClr val="bg1"/>
                  </a:solidFill>
                </a:rPr>
                <a:t>お申込み</a:t>
              </a:r>
              <a:endParaRPr lang="en-US" altLang="ja-JP" sz="1800" b="1" dirty="0">
                <a:solidFill>
                  <a:schemeClr val="bg1"/>
                </a:solidFill>
              </a:endParaRPr>
            </a:p>
            <a:p>
              <a:pPr algn="ctr"/>
              <a:r>
                <a:rPr lang="ja-JP" altLang="en-US" sz="1800" b="1" dirty="0">
                  <a:solidFill>
                    <a:schemeClr val="bg1"/>
                  </a:solidFill>
                </a:rPr>
                <a:t>お問い合わせ </a:t>
              </a:r>
              <a:r>
                <a:rPr lang="en-US" altLang="ja-JP" sz="1800" b="1" dirty="0">
                  <a:solidFill>
                    <a:schemeClr val="bg1"/>
                  </a:solidFill>
                </a:rPr>
                <a:t> </a:t>
              </a:r>
              <a:endParaRPr lang="ja-JP" altLang="en-US" sz="1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859F46BE-1586-D4B2-6F01-B115DC918B16}"/>
                </a:ext>
              </a:extLst>
            </p:cNvPr>
            <p:cNvCxnSpPr/>
            <p:nvPr/>
          </p:nvCxnSpPr>
          <p:spPr>
            <a:xfrm>
              <a:off x="393125" y="9881695"/>
              <a:ext cx="171901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866ADB3B-0A64-9066-5DDB-105926AFBD9A}"/>
                </a:ext>
              </a:extLst>
            </p:cNvPr>
            <p:cNvCxnSpPr/>
            <p:nvPr/>
          </p:nvCxnSpPr>
          <p:spPr>
            <a:xfrm>
              <a:off x="378004" y="10552437"/>
              <a:ext cx="1734134" cy="109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CAF0EA3-BFF2-3657-221D-14174ED5AB0F}"/>
              </a:ext>
            </a:extLst>
          </p:cNvPr>
          <p:cNvSpPr/>
          <p:nvPr/>
        </p:nvSpPr>
        <p:spPr>
          <a:xfrm>
            <a:off x="2249714" y="10199827"/>
            <a:ext cx="5525861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TEL: 0</a:t>
            </a:r>
            <a:r>
              <a: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76</a:t>
            </a:r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268-8115</a:t>
            </a:r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FAX:</a:t>
            </a:r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076-268-8455</a:t>
            </a:r>
          </a:p>
          <a:p>
            <a:r>
              <a: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https://www.ita.or.jp</a:t>
            </a:r>
          </a:p>
        </p:txBody>
      </p:sp>
      <p:sp>
        <p:nvSpPr>
          <p:cNvPr id="16" name="テキスト ボックス 18">
            <a:extLst>
              <a:ext uri="{FF2B5EF4-FFF2-40B4-BE49-F238E27FC236}">
                <a16:creationId xmlns:a16="http://schemas.microsoft.com/office/drawing/2014/main" id="{BD4BD11A-051B-F8FF-1BDA-B74426ABF721}"/>
              </a:ext>
            </a:extLst>
          </p:cNvPr>
          <p:cNvSpPr txBox="1"/>
          <p:nvPr/>
        </p:nvSpPr>
        <p:spPr>
          <a:xfrm>
            <a:off x="2239754" y="9856809"/>
            <a:ext cx="3672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株式会社繊維リソースいしかわ　日野</a:t>
            </a:r>
            <a:endParaRPr lang="en-US" altLang="ja-JP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8513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1.pptx" id="{D8CEF92E-E621-4889-A2C4-D44EA4896D94}" vid="{7BA0B976-7AA0-4750-86DE-53A6EBAC7E7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0</TotalTime>
  <Words>242</Words>
  <Application>Microsoft Office PowerPoint</Application>
  <PresentationFormat>ユーザー設定</PresentationFormat>
  <Paragraphs>30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UD デジタル 教科書体 N-B</vt:lpstr>
      <vt:lpstr>UD デジタル 教科書体 NP-B</vt:lpstr>
      <vt:lpstr>UD デジタル 教科書体 NP-R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2018-01-31T11:11:01Z</dcterms:created>
  <dcterms:modified xsi:type="dcterms:W3CDTF">2024-02-01T07:20:48Z</dcterms:modified>
</cp:coreProperties>
</file>