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747775"/>
          </p15:clr>
        </p15:guide>
        <p15:guide id="2" pos="2160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3DE00"/>
    <a:srgbClr val="FF5050"/>
    <a:srgbClr val="FF7C80"/>
    <a:srgbClr val="FF9966"/>
    <a:srgbClr val="FDF269"/>
    <a:srgbClr val="F0EA00"/>
    <a:srgbClr val="FFFF66"/>
    <a:srgbClr val="FFCC00"/>
    <a:srgbClr val="009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488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39775"/>
            <a:ext cx="255905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6390733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2999960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455" y="2219620"/>
            <a:ext cx="2999960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85" y="1070063"/>
            <a:ext cx="2106204" cy="145535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85" y="2676313"/>
            <a:ext cx="2106204" cy="61232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704" y="866971"/>
            <a:ext cx="4776040" cy="78787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148" y="-241"/>
            <a:ext cx="3429147" cy="990617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86"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34" y="2375045"/>
            <a:ext cx="3033979" cy="28548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34" y="5398609"/>
            <a:ext cx="3033979" cy="23787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785" y="1394539"/>
            <a:ext cx="2877762" cy="71166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85" y="8147917"/>
            <a:ext cx="4499259" cy="11654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85" y="2130352"/>
            <a:ext cx="6390733" cy="37815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85" y="6071058"/>
            <a:ext cx="6390733" cy="25051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E0C7C32-493C-F8D3-D9B1-A787D3FC1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027" y="7548852"/>
            <a:ext cx="3065621" cy="2338097"/>
          </a:xfrm>
          <a:prstGeom prst="rect">
            <a:avLst/>
          </a:prstGeom>
        </p:spPr>
      </p:pic>
      <p:sp>
        <p:nvSpPr>
          <p:cNvPr id="3" name="Google Shape;54;p15">
            <a:extLst>
              <a:ext uri="{FF2B5EF4-FFF2-40B4-BE49-F238E27FC236}">
                <a16:creationId xmlns:a16="http://schemas.microsoft.com/office/drawing/2014/main" id="{ED29F757-AA1F-0871-5557-045996A19F39}"/>
              </a:ext>
            </a:extLst>
          </p:cNvPr>
          <p:cNvSpPr/>
          <p:nvPr userDrawn="1"/>
        </p:nvSpPr>
        <p:spPr>
          <a:xfrm>
            <a:off x="0" y="2315562"/>
            <a:ext cx="6858000" cy="268362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55;p15">
            <a:extLst>
              <a:ext uri="{FF2B5EF4-FFF2-40B4-BE49-F238E27FC236}">
                <a16:creationId xmlns:a16="http://schemas.microsoft.com/office/drawing/2014/main" id="{01E18F05-B278-9E68-A862-65540AF087BD}"/>
              </a:ext>
            </a:extLst>
          </p:cNvPr>
          <p:cNvSpPr txBox="1"/>
          <p:nvPr userDrawn="1"/>
        </p:nvSpPr>
        <p:spPr>
          <a:xfrm>
            <a:off x="2491370" y="2305937"/>
            <a:ext cx="1875260" cy="305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【参加申込書】</a:t>
            </a:r>
            <a:endParaRPr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Google Shape;56;p15">
            <a:extLst>
              <a:ext uri="{FF2B5EF4-FFF2-40B4-BE49-F238E27FC236}">
                <a16:creationId xmlns:a16="http://schemas.microsoft.com/office/drawing/2014/main" id="{931A33B3-D999-7DA3-BFA8-9E0DA4D3C747}"/>
              </a:ext>
            </a:extLst>
          </p:cNvPr>
          <p:cNvSpPr txBox="1"/>
          <p:nvPr userDrawn="1"/>
        </p:nvSpPr>
        <p:spPr>
          <a:xfrm>
            <a:off x="-16304" y="-31762"/>
            <a:ext cx="7519122" cy="189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【石川県産業革新セミナー申込書】</a:t>
            </a:r>
            <a:endParaRPr sz="160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177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700" b="1" spc="-15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AI</a:t>
            </a:r>
            <a:r>
              <a:rPr lang="ja-JP" altLang="en-US" sz="1700" b="1" spc="-15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技術のトップランナーが語る　生成</a:t>
            </a:r>
            <a:r>
              <a:rPr lang="en-US" altLang="ja-JP" sz="1700" b="1" spc="-15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AI</a:t>
            </a:r>
            <a:r>
              <a:rPr lang="ja-JP" altLang="en-US" sz="1700" b="1" spc="-15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はビジネス環境をどう変えるか</a:t>
            </a:r>
          </a:p>
          <a:p>
            <a:pPr marL="0" marR="0" lvl="0" indent="17780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05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日時：令和５年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１２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月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１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日（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金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）１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５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：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３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０～１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７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：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００</a:t>
            </a:r>
            <a:endParaRPr sz="8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＜申込締切：令和５年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１１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月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１７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日（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金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) ＞</a:t>
            </a:r>
            <a:endParaRPr sz="105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u="sng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u="sng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E-mail：s</a:t>
            </a:r>
            <a:r>
              <a:rPr lang="ja" sz="1400" b="1" u="sng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youkou@pref.ishikawa.lg.jp</a:t>
            </a:r>
            <a:endParaRPr sz="1400" b="1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　</a:t>
            </a:r>
            <a:endParaRPr sz="1400" b="1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6" name="Google Shape;57;p15">
            <a:extLst>
              <a:ext uri="{FF2B5EF4-FFF2-40B4-BE49-F238E27FC236}">
                <a16:creationId xmlns:a16="http://schemas.microsoft.com/office/drawing/2014/main" id="{48A95296-08F8-4A6A-E9CB-75A2EE96F060}"/>
              </a:ext>
            </a:extLst>
          </p:cNvPr>
          <p:cNvSpPr/>
          <p:nvPr userDrawn="1"/>
        </p:nvSpPr>
        <p:spPr>
          <a:xfrm>
            <a:off x="88512" y="7323100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会場のご案内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58;p15">
            <a:extLst>
              <a:ext uri="{FF2B5EF4-FFF2-40B4-BE49-F238E27FC236}">
                <a16:creationId xmlns:a16="http://schemas.microsoft.com/office/drawing/2014/main" id="{53CDE1C3-FBF9-A23E-C7A8-E9883E899439}"/>
              </a:ext>
            </a:extLst>
          </p:cNvPr>
          <p:cNvSpPr txBox="1"/>
          <p:nvPr userDrawn="1"/>
        </p:nvSpPr>
        <p:spPr>
          <a:xfrm>
            <a:off x="187752" y="8529506"/>
            <a:ext cx="4247812" cy="1308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【事務局】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〒920-8580　石川県金沢市鞍月1-1</a:t>
            </a:r>
            <a:endParaRPr sz="6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石川県商工労働部産業政策課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産業デジタル化支援グループ    庄田、中川</a:t>
            </a:r>
            <a:endParaRPr sz="5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：</a:t>
            </a: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076–</a:t>
            </a:r>
            <a:r>
              <a:rPr lang="en-US" altLang="ja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225-</a:t>
            </a: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1519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M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ail</a:t>
            </a:r>
            <a:r>
              <a:rPr lang="ja" altLang="ja-JP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： 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syoukou@pref.ishikawa.lg.jp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8" name="Google Shape;59;p15">
            <a:extLst>
              <a:ext uri="{FF2B5EF4-FFF2-40B4-BE49-F238E27FC236}">
                <a16:creationId xmlns:a16="http://schemas.microsoft.com/office/drawing/2014/main" id="{40F14D4A-C0E0-B0AC-9ACE-2CCC933FE57A}"/>
              </a:ext>
            </a:extLst>
          </p:cNvPr>
          <p:cNvSpPr txBox="1"/>
          <p:nvPr userDrawn="1"/>
        </p:nvSpPr>
        <p:spPr>
          <a:xfrm>
            <a:off x="187751" y="7344560"/>
            <a:ext cx="3469059" cy="9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地場産業振興センター</a:t>
            </a:r>
            <a:r>
              <a:rPr lang="ja-JP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本館</a:t>
            </a:r>
            <a:r>
              <a:rPr lang="ja-JP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２階 第２研修室</a:t>
            </a:r>
            <a:endParaRPr lang="zh-TW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〒</a:t>
            </a:r>
            <a:r>
              <a:rPr lang="en-US" altLang="zh-TW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920-8203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金沢市鞍月</a:t>
            </a: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丁目</a:t>
            </a:r>
            <a:r>
              <a:rPr lang="en-US" altLang="zh-TW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20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番地</a:t>
            </a:r>
            <a:br>
              <a:rPr lang="zh-TW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zh-TW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076-268-2010</a:t>
            </a:r>
            <a:endParaRPr lang="zh-TW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9" name="Google Shape;60;p15">
            <a:extLst>
              <a:ext uri="{FF2B5EF4-FFF2-40B4-BE49-F238E27FC236}">
                <a16:creationId xmlns:a16="http://schemas.microsoft.com/office/drawing/2014/main" id="{CEC1E1C8-FE46-E3A8-4FBE-89BFE09BAFC5}"/>
              </a:ext>
            </a:extLst>
          </p:cNvPr>
          <p:cNvSpPr/>
          <p:nvPr userDrawn="1"/>
        </p:nvSpPr>
        <p:spPr>
          <a:xfrm>
            <a:off x="61728" y="8307145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連絡先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Google Shape;61;p15">
            <a:extLst>
              <a:ext uri="{FF2B5EF4-FFF2-40B4-BE49-F238E27FC236}">
                <a16:creationId xmlns:a16="http://schemas.microsoft.com/office/drawing/2014/main" id="{4786DE6A-BED8-DE19-5175-DD6E4F332957}"/>
              </a:ext>
            </a:extLst>
          </p:cNvPr>
          <p:cNvSpPr txBox="1"/>
          <p:nvPr userDrawn="1"/>
        </p:nvSpPr>
        <p:spPr>
          <a:xfrm>
            <a:off x="-64576" y="3934986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【1人目】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1" name="Google Shape;62;p15">
            <a:extLst>
              <a:ext uri="{FF2B5EF4-FFF2-40B4-BE49-F238E27FC236}">
                <a16:creationId xmlns:a16="http://schemas.microsoft.com/office/drawing/2014/main" id="{7BEC7EE5-CB9E-270B-DCEF-0AF41E11A8BE}"/>
              </a:ext>
            </a:extLst>
          </p:cNvPr>
          <p:cNvSpPr txBox="1"/>
          <p:nvPr userDrawn="1"/>
        </p:nvSpPr>
        <p:spPr>
          <a:xfrm>
            <a:off x="-64576" y="5040401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【２人目】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2" name="Google Shape;64;p15">
            <a:extLst>
              <a:ext uri="{FF2B5EF4-FFF2-40B4-BE49-F238E27FC236}">
                <a16:creationId xmlns:a16="http://schemas.microsoft.com/office/drawing/2014/main" id="{3CC5389B-7FFF-4623-2A75-3837E565F59D}"/>
              </a:ext>
            </a:extLst>
          </p:cNvPr>
          <p:cNvSpPr/>
          <p:nvPr userDrawn="1"/>
        </p:nvSpPr>
        <p:spPr>
          <a:xfrm>
            <a:off x="3632477" y="7323100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会場周辺地図</a:t>
            </a:r>
            <a:endParaRPr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ホームベース 2">
            <a:extLst>
              <a:ext uri="{FF2B5EF4-FFF2-40B4-BE49-F238E27FC236}">
                <a16:creationId xmlns:a16="http://schemas.microsoft.com/office/drawing/2014/main" id="{DDFF57BF-5C70-6A48-442D-4AA5902D4A4F}"/>
              </a:ext>
            </a:extLst>
          </p:cNvPr>
          <p:cNvSpPr/>
          <p:nvPr userDrawn="1"/>
        </p:nvSpPr>
        <p:spPr>
          <a:xfrm>
            <a:off x="4692609" y="1213799"/>
            <a:ext cx="835052" cy="758876"/>
          </a:xfrm>
          <a:prstGeom prst="homePlate">
            <a:avLst>
              <a:gd name="adj" fmla="val 29181"/>
            </a:avLst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ＷＥＢ</a:t>
            </a:r>
            <a:endParaRPr kumimoji="1"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  <a:endParaRPr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はｺﾁﾗ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E0C895F3-7A74-5BF5-C658-6F8FE39870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184" y="2058135"/>
            <a:ext cx="8275503" cy="25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000" b="1" u="none" dirty="0">
                <a:latin typeface="+mn-ea"/>
                <a:ea typeface="+mn-ea"/>
              </a:rPr>
              <a:t>※WEB</a:t>
            </a:r>
            <a:r>
              <a:rPr lang="ja-JP" altLang="en-US" sz="1000" b="1" u="none" dirty="0">
                <a:latin typeface="+mn-ea"/>
                <a:ea typeface="+mn-ea"/>
              </a:rPr>
              <a:t>申込書（</a:t>
            </a:r>
            <a:r>
              <a:rPr lang="en-US" altLang="ja-JP" sz="1000" b="1" u="none" dirty="0">
                <a:latin typeface="+mn-ea"/>
                <a:ea typeface="+mn-ea"/>
              </a:rPr>
              <a:t>QR</a:t>
            </a:r>
            <a:r>
              <a:rPr lang="ja-JP" altLang="en-US" sz="1000" b="1" u="none" dirty="0">
                <a:latin typeface="+mn-ea"/>
                <a:ea typeface="+mn-ea"/>
              </a:rPr>
              <a:t>コード）でのお申し込み、もしくは下記申込書に所定事項を記載の上、電子メールにてお申し込み下さい。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E748302-AB7A-3403-1F09-86D83CAE6ACD}"/>
              </a:ext>
            </a:extLst>
          </p:cNvPr>
          <p:cNvGrpSpPr/>
          <p:nvPr userDrawn="1"/>
        </p:nvGrpSpPr>
        <p:grpSpPr>
          <a:xfrm>
            <a:off x="3704138" y="8453356"/>
            <a:ext cx="1430898" cy="335053"/>
            <a:chOff x="4320104" y="9326733"/>
            <a:chExt cx="1489666" cy="360877"/>
          </a:xfrm>
        </p:grpSpPr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889A461-5A2E-8A61-1FB9-424DA6C2E651}"/>
                </a:ext>
              </a:extLst>
            </p:cNvPr>
            <p:cNvCxnSpPr/>
            <p:nvPr/>
          </p:nvCxnSpPr>
          <p:spPr>
            <a:xfrm>
              <a:off x="4320104" y="9331293"/>
              <a:ext cx="124214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83AB996-4B33-CB0A-27FA-0E48E97F0010}"/>
                </a:ext>
              </a:extLst>
            </p:cNvPr>
            <p:cNvSpPr/>
            <p:nvPr/>
          </p:nvSpPr>
          <p:spPr>
            <a:xfrm>
              <a:off x="5589529" y="9532627"/>
              <a:ext cx="220241" cy="15498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61C9F2B8-8F43-B980-62C9-32970D4CD2CC}"/>
                </a:ext>
              </a:extLst>
            </p:cNvPr>
            <p:cNvCxnSpPr>
              <a:cxnSpLocks/>
            </p:cNvCxnSpPr>
            <p:nvPr/>
          </p:nvCxnSpPr>
          <p:spPr>
            <a:xfrm>
              <a:off x="5549012" y="9326733"/>
              <a:ext cx="74957" cy="19387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3" name="Google Shape;62;p15">
            <a:extLst>
              <a:ext uri="{FF2B5EF4-FFF2-40B4-BE49-F238E27FC236}">
                <a16:creationId xmlns:a16="http://schemas.microsoft.com/office/drawing/2014/main" id="{C8547B9F-9DA4-7971-818C-4C495408F52C}"/>
              </a:ext>
            </a:extLst>
          </p:cNvPr>
          <p:cNvSpPr txBox="1"/>
          <p:nvPr userDrawn="1"/>
        </p:nvSpPr>
        <p:spPr>
          <a:xfrm>
            <a:off x="-64576" y="6116726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1C316F70-D68A-80FF-AFD3-5800AB387F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9773" y="1132775"/>
            <a:ext cx="932400" cy="932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6390733" cy="657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06">
            <a:extLst>
              <a:ext uri="{FF2B5EF4-FFF2-40B4-BE49-F238E27FC236}">
                <a16:creationId xmlns:a16="http://schemas.microsoft.com/office/drawing/2014/main" id="{C5E480E4-DEA8-5CB9-5C9E-91F62FBF8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219084"/>
              </p:ext>
            </p:extLst>
          </p:nvPr>
        </p:nvGraphicFramePr>
        <p:xfrm>
          <a:off x="62113" y="2671436"/>
          <a:ext cx="6679683" cy="1272048"/>
        </p:xfrm>
        <a:graphic>
          <a:graphicData uri="http://schemas.openxmlformats.org/drawingml/2006/table">
            <a:tbl>
              <a:tblPr/>
              <a:tblGrid>
                <a:gridCol w="852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6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　　</a:t>
                      </a: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188" marB="401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204" marB="402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Group 106">
            <a:extLst>
              <a:ext uri="{FF2B5EF4-FFF2-40B4-BE49-F238E27FC236}">
                <a16:creationId xmlns:a16="http://schemas.microsoft.com/office/drawing/2014/main" id="{A7A0BC77-265C-A87D-CE97-412FE8C8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644044"/>
              </p:ext>
            </p:extLst>
          </p:nvPr>
        </p:nvGraphicFramePr>
        <p:xfrm>
          <a:off x="65054" y="4201170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4" name="Group 106">
            <a:extLst>
              <a:ext uri="{FF2B5EF4-FFF2-40B4-BE49-F238E27FC236}">
                <a16:creationId xmlns:a16="http://schemas.microsoft.com/office/drawing/2014/main" id="{990A2D41-1F0E-9FEE-22B3-27BFA973E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65938"/>
              </p:ext>
            </p:extLst>
          </p:nvPr>
        </p:nvGraphicFramePr>
        <p:xfrm>
          <a:off x="65054" y="5303913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5" name="Group 106">
            <a:extLst>
              <a:ext uri="{FF2B5EF4-FFF2-40B4-BE49-F238E27FC236}">
                <a16:creationId xmlns:a16="http://schemas.microsoft.com/office/drawing/2014/main" id="{E9C35322-E137-E861-59F8-08243F1A0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056439"/>
              </p:ext>
            </p:extLst>
          </p:nvPr>
        </p:nvGraphicFramePr>
        <p:xfrm>
          <a:off x="65054" y="6382778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1115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21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MS Gothic</vt:lpstr>
      <vt:lpstr>Arial</vt:lpstr>
      <vt:lpstr>Calibri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HW53760</cp:lastModifiedBy>
  <cp:revision>157</cp:revision>
  <cp:lastPrinted>2023-07-19T09:46:52Z</cp:lastPrinted>
  <dcterms:modified xsi:type="dcterms:W3CDTF">2023-10-05T06:39:32Z</dcterms:modified>
</cp:coreProperties>
</file>