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64" r:id="rId2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0000"/>
    <a:srgbClr val="FFC000"/>
    <a:srgbClr val="3E0000"/>
    <a:srgbClr val="B00E17"/>
    <a:srgbClr val="905A36"/>
    <a:srgbClr val="905B37"/>
    <a:srgbClr val="B5AC3A"/>
    <a:srgbClr val="CC3300"/>
    <a:srgbClr val="460000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2370" y="60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5029"/>
          </a:xfrm>
          <a:prstGeom prst="rect">
            <a:avLst/>
          </a:prstGeom>
        </p:spPr>
        <p:txBody>
          <a:bodyPr vert="horz" lIns="90782" tIns="45390" rIns="90782" bIns="4539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5029"/>
          </a:xfrm>
          <a:prstGeom prst="rect">
            <a:avLst/>
          </a:prstGeom>
        </p:spPr>
        <p:txBody>
          <a:bodyPr vert="horz" lIns="90782" tIns="45390" rIns="90782" bIns="45390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2019/9/12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82" tIns="45390" rIns="90782" bIns="4539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82" tIns="45390" rIns="90782" bIns="4539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8"/>
            <a:ext cx="2918830" cy="495028"/>
          </a:xfrm>
          <a:prstGeom prst="rect">
            <a:avLst/>
          </a:prstGeom>
        </p:spPr>
        <p:txBody>
          <a:bodyPr vert="horz" lIns="90782" tIns="45390" rIns="90782" bIns="4539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8"/>
            <a:ext cx="2918830" cy="495028"/>
          </a:xfrm>
          <a:prstGeom prst="rect">
            <a:avLst/>
          </a:prstGeom>
        </p:spPr>
        <p:txBody>
          <a:bodyPr vert="horz" lIns="90782" tIns="45390" rIns="90782" bIns="45390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 userDrawn="1"/>
        </p:nvSpPr>
        <p:spPr>
          <a:xfrm>
            <a:off x="0" y="0"/>
            <a:ext cx="7775575" cy="10907713"/>
          </a:xfrm>
          <a:prstGeom prst="rect">
            <a:avLst/>
          </a:prstGeom>
          <a:pattFill prst="narVert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02" y="-2204"/>
            <a:ext cx="7773502" cy="217495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45" y="2289037"/>
            <a:ext cx="7166985" cy="7651218"/>
          </a:xfrm>
          <a:prstGeom prst="rect">
            <a:avLst/>
          </a:prstGeom>
        </p:spPr>
      </p:pic>
      <p:sp>
        <p:nvSpPr>
          <p:cNvPr id="376" name="正方形/長方形 375"/>
          <p:cNvSpPr/>
          <p:nvPr/>
        </p:nvSpPr>
        <p:spPr>
          <a:xfrm>
            <a:off x="0" y="9940255"/>
            <a:ext cx="7775575" cy="9674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232474" y="2715585"/>
            <a:ext cx="260182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6600" b="1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10</a:t>
            </a:r>
            <a:r>
              <a:rPr lang="ja-JP" altLang="en-US" sz="3200" b="1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月</a:t>
            </a:r>
            <a:r>
              <a:rPr lang="en-US" altLang="ja-JP" sz="6600" b="1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9</a:t>
            </a:r>
            <a:r>
              <a:rPr lang="ja-JP" altLang="en-US" sz="3200" b="1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日</a:t>
            </a:r>
            <a:endParaRPr lang="ja-JP" altLang="en-US" sz="5400" b="1" dirty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5314" y="254353"/>
            <a:ext cx="76417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20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石川県顧問</a:t>
            </a:r>
            <a:r>
              <a:rPr lang="en-US" altLang="ja-JP" sz="280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(</a:t>
            </a:r>
            <a:r>
              <a:rPr lang="ja-JP" altLang="en-US" sz="280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産業振興担当</a:t>
            </a:r>
            <a:r>
              <a:rPr lang="en-US" altLang="ja-JP" sz="280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)</a:t>
            </a:r>
            <a:r>
              <a:rPr lang="ja-JP" altLang="en-US" sz="320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の高橋良定</a:t>
            </a:r>
            <a:r>
              <a:rPr lang="ja-JP" altLang="en-US" sz="240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氏</a:t>
            </a:r>
            <a:r>
              <a:rPr lang="ja-JP" altLang="en-US" sz="320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を</a:t>
            </a:r>
            <a:endParaRPr lang="en-US" altLang="ja-JP" sz="3200" dirty="0">
              <a:ln w="222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pPr algn="ctr"/>
            <a:r>
              <a:rPr lang="ja-JP" altLang="en-US" sz="320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講師に迎えたセミナー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3975373" y="2971952"/>
            <a:ext cx="31429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800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1</a:t>
            </a:r>
            <a:r>
              <a:rPr lang="en-US" altLang="ja-JP" sz="4800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3</a:t>
            </a:r>
            <a:r>
              <a:rPr lang="ja-JP" altLang="en-US" sz="4800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:</a:t>
            </a:r>
            <a:r>
              <a:rPr lang="en-US" altLang="ja-JP" sz="4800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3</a:t>
            </a:r>
            <a:r>
              <a:rPr lang="ja-JP" altLang="en-US" sz="4800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0</a:t>
            </a:r>
            <a:r>
              <a:rPr lang="en-US" altLang="ja-JP" sz="3600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-</a:t>
            </a:r>
            <a:r>
              <a:rPr lang="ja-JP" altLang="en-US" sz="4800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1</a:t>
            </a:r>
            <a:r>
              <a:rPr lang="en-US" altLang="ja-JP" sz="4800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4</a:t>
            </a:r>
            <a:r>
              <a:rPr lang="ja-JP" altLang="en-US" sz="4800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:</a:t>
            </a:r>
            <a:r>
              <a:rPr lang="en-US" altLang="ja-JP" sz="4800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3</a:t>
            </a:r>
            <a:r>
              <a:rPr lang="ja-JP" altLang="en-US" sz="4800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0　</a:t>
            </a:r>
          </a:p>
        </p:txBody>
      </p:sp>
      <p:sp>
        <p:nvSpPr>
          <p:cNvPr id="363" name="正方形/長方形 362"/>
          <p:cNvSpPr/>
          <p:nvPr/>
        </p:nvSpPr>
        <p:spPr>
          <a:xfrm>
            <a:off x="1338608" y="4425878"/>
            <a:ext cx="5541094" cy="41037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428465" y="4467434"/>
            <a:ext cx="25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dirty="0">
                <a:solidFill>
                  <a:schemeClr val="bg1"/>
                </a:solidFill>
              </a:rPr>
              <a:t>内　容</a:t>
            </a:r>
          </a:p>
        </p:txBody>
      </p:sp>
      <p:sp>
        <p:nvSpPr>
          <p:cNvPr id="365" name="正方形/長方形 364"/>
          <p:cNvSpPr/>
          <p:nvPr/>
        </p:nvSpPr>
        <p:spPr>
          <a:xfrm>
            <a:off x="1319558" y="2501624"/>
            <a:ext cx="12073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201</a:t>
            </a:r>
            <a:r>
              <a:rPr lang="en-US" altLang="ja-JP" sz="2400" b="1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9</a:t>
            </a:r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年</a:t>
            </a:r>
            <a:endParaRPr lang="ja-JP" altLang="en-US" sz="6600" b="1" dirty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72" name="角丸四角形 371"/>
          <p:cNvSpPr/>
          <p:nvPr/>
        </p:nvSpPr>
        <p:spPr>
          <a:xfrm>
            <a:off x="3455653" y="3171594"/>
            <a:ext cx="535321" cy="53532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1" name="正方形/長方形 370"/>
          <p:cNvSpPr/>
          <p:nvPr/>
        </p:nvSpPr>
        <p:spPr>
          <a:xfrm>
            <a:off x="3413265" y="3163131"/>
            <a:ext cx="591069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800" b="1" dirty="0">
                <a:solidFill>
                  <a:schemeClr val="bg1"/>
                </a:solidFill>
                <a:latin typeface="+mj-ea"/>
                <a:ea typeface="+mj-ea"/>
              </a:rPr>
              <a:t>水</a:t>
            </a:r>
          </a:p>
        </p:txBody>
      </p:sp>
      <p:sp>
        <p:nvSpPr>
          <p:cNvPr id="51" name="正方形/長方形 50"/>
          <p:cNvSpPr/>
          <p:nvPr/>
        </p:nvSpPr>
        <p:spPr>
          <a:xfrm>
            <a:off x="4514720" y="10320934"/>
            <a:ext cx="2409634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TEL: 0</a:t>
            </a:r>
            <a:r>
              <a:rPr lang="en-US" altLang="ja-JP" sz="1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76</a:t>
            </a:r>
            <a:r>
              <a:rPr lang="ja-JP" altLang="en-US" sz="1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r>
              <a:rPr lang="en-US" altLang="ja-JP" sz="1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225-1507</a:t>
            </a:r>
            <a:endParaRPr lang="ja-JP" altLang="en-US" sz="1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テキスト ボックス 18"/>
          <p:cNvSpPr txBox="1"/>
          <p:nvPr/>
        </p:nvSpPr>
        <p:spPr>
          <a:xfrm>
            <a:off x="2608749" y="10049111"/>
            <a:ext cx="4564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石川県産業政策課　 担当：枝久保（えだくぼ）</a:t>
            </a:r>
            <a:endParaRPr lang="en-US" altLang="ja-JP" sz="16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4" name="テキスト ボックス 31"/>
          <p:cNvSpPr txBox="1"/>
          <p:nvPr/>
        </p:nvSpPr>
        <p:spPr>
          <a:xfrm>
            <a:off x="1612630" y="3877530"/>
            <a:ext cx="52277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場所：石川県</a:t>
            </a:r>
            <a:r>
              <a:rPr lang="zh-TW" altLang="en-US" sz="20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工業試験場　２階  第２会議室</a:t>
            </a:r>
            <a:endParaRPr lang="ja-JP" alt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5" name="テキスト ボックス 29"/>
          <p:cNvSpPr txBox="1"/>
          <p:nvPr/>
        </p:nvSpPr>
        <p:spPr>
          <a:xfrm>
            <a:off x="1140239" y="4901916"/>
            <a:ext cx="590235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3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「今後の石川県の</a:t>
            </a:r>
            <a:endParaRPr lang="en-US" altLang="ja-JP" sz="3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3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 産業振興について」</a:t>
            </a:r>
            <a:endParaRPr lang="en-US" altLang="ja-JP" sz="3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1428465" y="6377752"/>
            <a:ext cx="25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dirty="0">
                <a:solidFill>
                  <a:schemeClr val="bg1"/>
                </a:solidFill>
              </a:rPr>
              <a:t>第</a:t>
            </a:r>
            <a:r>
              <a:rPr lang="en-US" altLang="ja-JP" sz="1800" dirty="0">
                <a:solidFill>
                  <a:schemeClr val="bg1"/>
                </a:solidFill>
              </a:rPr>
              <a:t>2</a:t>
            </a:r>
            <a:r>
              <a:rPr lang="ja-JP" altLang="en-US" sz="1800" dirty="0">
                <a:solidFill>
                  <a:schemeClr val="bg1"/>
                </a:solidFill>
              </a:rPr>
              <a:t>部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382046" y="10086507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お問合せ先</a:t>
            </a: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3505" y="6708858"/>
            <a:ext cx="2320602" cy="2484296"/>
          </a:xfrm>
          <a:prstGeom prst="rect">
            <a:avLst/>
          </a:prstGeom>
        </p:spPr>
      </p:pic>
      <p:sp>
        <p:nvSpPr>
          <p:cNvPr id="35" name="テキスト ボックス 29"/>
          <p:cNvSpPr txBox="1"/>
          <p:nvPr/>
        </p:nvSpPr>
        <p:spPr>
          <a:xfrm>
            <a:off x="1384923" y="6206206"/>
            <a:ext cx="45369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ja-JP" altLang="en-US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講師：石川県顧問（産業振興担当） </a:t>
            </a:r>
            <a:endParaRPr lang="en-US" altLang="ja-JP" sz="18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高橋 良定  氏</a:t>
            </a:r>
            <a:endParaRPr lang="ja-JP" altLang="en-US" sz="12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テキスト ボックス 29"/>
          <p:cNvSpPr txBox="1"/>
          <p:nvPr/>
        </p:nvSpPr>
        <p:spPr>
          <a:xfrm>
            <a:off x="1374118" y="6974872"/>
            <a:ext cx="550976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ja-JP" altLang="en-US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経歴：昭和</a:t>
            </a:r>
            <a:r>
              <a:rPr lang="zh-TW" altLang="en-US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５３年</a:t>
            </a:r>
            <a:r>
              <a:rPr lang="ja-JP" altLang="en-US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</a:t>
            </a:r>
            <a:r>
              <a:rPr lang="zh-TW" altLang="en-US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endParaRPr lang="en-US" altLang="zh-TW" sz="18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r>
              <a:rPr lang="zh-TW" altLang="en-US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小松製作所 入社</a:t>
            </a:r>
          </a:p>
          <a:p>
            <a:r>
              <a:rPr lang="ja-JP" altLang="en-US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昭和</a:t>
            </a:r>
            <a:r>
              <a:rPr lang="zh-TW" altLang="en-US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５３年１０月　　</a:t>
            </a:r>
            <a:endParaRPr lang="en-US" altLang="zh-TW" sz="18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r>
              <a:rPr lang="zh-TW" altLang="en-US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粟津工場 </a:t>
            </a:r>
            <a:r>
              <a:rPr lang="ja-JP" altLang="en-US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配属</a:t>
            </a:r>
            <a:endParaRPr lang="zh-TW" altLang="en-US" sz="18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平成</a:t>
            </a:r>
            <a:r>
              <a:rPr lang="zh-TW" altLang="en-US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１７年４月</a:t>
            </a:r>
            <a:endParaRPr lang="en-US" altLang="zh-TW" sz="18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r>
              <a:rPr lang="zh-TW" altLang="en-US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粟津工場長</a:t>
            </a:r>
          </a:p>
          <a:p>
            <a:r>
              <a:rPr lang="ja-JP" altLang="en-US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平成</a:t>
            </a:r>
            <a:r>
              <a:rPr lang="zh-TW" altLang="en-US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２９年４月</a:t>
            </a:r>
            <a:endParaRPr lang="en-US" altLang="zh-TW" sz="18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r>
              <a:rPr lang="zh-TW" altLang="en-US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副社長執行役員</a:t>
            </a:r>
            <a:endParaRPr lang="en-US" altLang="zh-TW" sz="18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     </a:t>
            </a:r>
            <a:r>
              <a:rPr lang="ja-JP" altLang="en-US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令和１年９月</a:t>
            </a:r>
            <a:endParaRPr lang="en-US" altLang="ja-JP" sz="18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石川県顧問（産業振興担当） 就任</a:t>
            </a:r>
            <a:endParaRPr lang="ja-JP" altLang="en-US" sz="12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3004457" y="1229361"/>
            <a:ext cx="47251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主　　催：　石川県</a:t>
            </a:r>
            <a:endParaRPr lang="en-US" altLang="ja-JP" sz="1800" dirty="0">
              <a:ln w="222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ja-JP" altLang="ja-JP" sz="180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後　　援：　　</a:t>
            </a:r>
            <a:r>
              <a:rPr lang="en-US" altLang="ja-JP" sz="180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(</a:t>
            </a:r>
            <a:r>
              <a:rPr lang="ja-JP" altLang="ja-JP" sz="180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公財</a:t>
            </a:r>
            <a:r>
              <a:rPr lang="en-US" altLang="ja-JP" sz="180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)</a:t>
            </a:r>
            <a:r>
              <a:rPr lang="ja-JP" altLang="ja-JP" sz="180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石川県産業創出支援機構</a:t>
            </a:r>
          </a:p>
          <a:p>
            <a:r>
              <a:rPr lang="en-US" altLang="ja-JP" sz="180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                      (</a:t>
            </a:r>
            <a:r>
              <a:rPr lang="ja-JP" altLang="ja-JP" sz="180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一社</a:t>
            </a:r>
            <a:r>
              <a:rPr lang="en-US" altLang="ja-JP" sz="180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)</a:t>
            </a:r>
            <a:r>
              <a:rPr lang="ja-JP" altLang="ja-JP" sz="180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石川県鉄工機電協会</a:t>
            </a:r>
            <a:endParaRPr lang="ja-JP" altLang="en-US" sz="1800" dirty="0">
              <a:ln w="222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6845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青緑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1.pptx" id="{D8CEF92E-E621-4889-A2C4-D44EA4896D94}" vid="{7BA0B976-7AA0-4750-86DE-53A6EBAC7E7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ユーザー設定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メイリオ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2019-09-12T01:18:16Z</dcterms:modified>
</cp:coreProperties>
</file>